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7" r:id="rId3"/>
    <p:sldId id="258" r:id="rId4"/>
    <p:sldId id="269" r:id="rId5"/>
    <p:sldId id="259" r:id="rId6"/>
    <p:sldId id="263" r:id="rId7"/>
    <p:sldId id="260" r:id="rId8"/>
    <p:sldId id="265" r:id="rId9"/>
    <p:sldId id="268" r:id="rId10"/>
    <p:sldId id="270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075"/>
    <p:restoredTop sz="91463"/>
  </p:normalViewPr>
  <p:slideViewPr>
    <p:cSldViewPr snapToGrid="0">
      <p:cViewPr varScale="1">
        <p:scale>
          <a:sx n="58" d="100"/>
          <a:sy n="58" d="100"/>
        </p:scale>
        <p:origin x="564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g>
</file>

<file path=ppt/media/image3.jpe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48618E9-EE2D-4864-9EEE-58939BD4FB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17D1EC0-23FF-4FC8-B22D-E34878EAA4CC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AB929A7-258C-4469-AAB4-A67D713F7A8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A635CDB-2D00-49D5-B26E-0694A25000C7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4288D7A-F857-418D-92F2-368E841B9F27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F1084F50-7F3C-4A4A-877E-FFD9EC7CD88B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31E64C1-F4C0-4A94-B319-BB1A0A2450B5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63D8374-8052-417F-AB69-B97EAC43D513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7750734-4D51-4019-A003-38A3DE49B434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1B693D1-DBA2-4D3B-9B37-D9EE8C4112F4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BCD3EA8-E4C0-4AF6-817F-F9F29157A499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A170FB3-B397-4AC9-85FD-65388F26D90A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BE5EC0B9-49C7-4777-AEC5-B5EF8DE40498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902048B-30F7-4434-87A5-140F9BB4BEB1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0500A6E2-A41C-4751-8A4E-9A0C5718D930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FC259517-7BE7-45F9-81C0-3A6362BF143C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0652F56-7B71-42B2-AB68-22204A6DF177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059830E-1C3D-4D42-8789-524971CB465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53325A7-86D3-4B52-A7E3-ADDF408B406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D53F46F-EC12-484C-A4E7-791E57687AC1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64ED9CA-8950-47B8-A9ED-22B45CE15FB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4429F7B-9FD7-438F-8ECA-3FCAD006180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C558100-D455-4B41-890C-BCC898B2D16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F2886397-398A-4318-BE16-2CBAC1902F9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D32A3A6-CE6E-4ABD-8522-2C8DC88C070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9014C09-5B84-4798-8BDE-C80D76E67B8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A29EB9E-ED9D-4C69-8A26-9A7A0A83056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AA2899F9-1795-416F-8F3D-26EEB684DB6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E3043474-8625-495C-BD06-3627FD286C5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D432CE47-7631-408E-8DDC-79EE378B707B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B2C8832D-8B8D-4036-B913-2D363143274B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1CCEFEAF-E87B-4FF2-A947-94CABAA0610D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43A7CD3-94E1-42A9-BAB7-2AFCD9FCBD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1078" y="722903"/>
            <a:ext cx="10495904" cy="2460770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67609B-8FD3-4FF7-8EBC-6619CA868B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1078" y="3428997"/>
            <a:ext cx="10495904" cy="2306639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39" name="Right Triangle 38">
            <a:extLst>
              <a:ext uri="{FF2B5EF4-FFF2-40B4-BE49-F238E27FC236}">
                <a16:creationId xmlns:a16="http://schemas.microsoft.com/office/drawing/2014/main" id="{2437C4A8-8E3A-4ADA-93B9-64737CE1A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3" y="260790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C7A76F-3401-4F50-AE85-8F2AA247B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F02E50-D34E-4DD4-8B3B-55D08F25F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91078" y="236364"/>
            <a:ext cx="4114800" cy="41712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B53B71-D2FA-4DDC-9C9C-E26F7B591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7783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BD70F-ACE4-4595-845E-2296BDF83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978CD9-E0B5-4B48-8366-91E6D22C9F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FAF4B4-44D3-4E29-B235-A1B868207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D7BA37-9639-480E-84AB-EA277225C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BFC658-154E-48DE-AD31-813E5170C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7537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65405209-5179-4359-91ED-1B1A46619A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E32344F-3BE0-4CE8-B1BD-9ABD425E1C0D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99DE306-F4FB-4730-A066-ADF38D73956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CCB32885-303F-477F-A081-27425944F230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60C0C0B-4CD0-467D-A382-2B2415102C48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788DF0F-327F-43A5-AB71-3D32053D83CA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298A0902-2662-4911-A532-AA6310861479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ABDA4F7-23F4-46D1-8B7E-A21DD84083E1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7FC9FC2-8808-438E-8FFB-5FE416BFB5C8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04694E5-71F9-4210-9BE8-FC12CC177BD3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0B37E805-A7E5-4906-B0C5-1373F3DA9628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A4CD964-FBD6-41AB-8A02-9509A2BAC11F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E9CD7FF8-E827-4E0A-BCE2-CCB34EDAC0FC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5C4AD6BB-F1EE-4FB8-96E8-6890447800EC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FE935057-E0A3-4DAE-B9C8-6E818D7A7205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308DDF69-1C14-453C-BC3A-37D3FE69DFC7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6C26D82-15BA-4B2E-A42D-2ECA8012D307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7F73B67-E5E9-4000-91DA-034B2127EFD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EAFAC1B5-F0DD-4FC0-B4C9-77CB29DF442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9ACB3DB-54B2-4CEE-A791-C6FC6C758DA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8324004-1030-47D9-B817-425FF6ECCEC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AA001C4-81AB-4FA6-ADAA-C8618056353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D1DAD34-7844-4F16-9874-F51F2A23B9E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77DCBC6D-1BDA-4CB1-A3EC-59F240C8FA1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E5B3C1A0-58E7-47E4-831B-CF3EE21D1E9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08A09FAA-E123-4FE4-B67A-9EBDE1A3130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317B7C6-C816-4A58-B184-135E4FD19F5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4D22ABB-4CE8-47DC-80BF-39B3E4CF704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A17DE37-A292-4031-AF42-CDB00A13EE7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B73EF673-CB75-435F-9BF3-7594EC3ADF8F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D35F4581-15F6-47EE-87D0-1132A093DBA5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565CF984-F5BD-45C4-9A12-B02DB4F044E1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Right Triangle 38">
            <a:extLst>
              <a:ext uri="{FF2B5EF4-FFF2-40B4-BE49-F238E27FC236}">
                <a16:creationId xmlns:a16="http://schemas.microsoft.com/office/drawing/2014/main" id="{ACE66A86-8455-497B-9CA4-F460A19E5F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8900000">
            <a:off x="7770390" y="-287370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68C62B-71EF-4824-9EE8-6CAE179842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707774" y="715616"/>
            <a:ext cx="3295876" cy="502659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43E4C8-4AA9-49D7-BF71-1AB5F2CFE1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83588" y="715616"/>
            <a:ext cx="6770448" cy="502659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7898B3-014E-440B-BA4E-106339212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C22643-CE63-4C3E-B437-5A1A5EF91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D1CE5E-160A-4B37-94E2-3D9DC75BF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3019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D8D6B-70A2-430A-9F5D-DA093D8C1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4A2845-6CA6-4745-A951-25B8D5319D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049424-7A20-4BA1-9F60-671A5DBB3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1BD2B2-E17F-402E-8EA3-5C7C1118A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D23070-8658-4AC0-B2A3-4BE605A84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3202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A69DB7AC-F7D7-430A-A2A7-CD3EBBF1D3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66AAF10E-F092-4160-BF4A-FF568555B790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6341C04-9B94-4385-A661-7B8C1700049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4C1D709-6A0F-409C-B2D0-C248E562265E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999BE53-BA11-4B67-BFBB-6281DB50C75D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B662D93-31C1-4DFB-A938-E631F89AA9F0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7ECC8DA-0BEC-4508-89D4-12FA35B481F5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67DC8E6C-1B78-4B89-82DD-BBA778CD1482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8E5F54A-0315-4B15-B865-1F0460526260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DD7F352-DE39-4835-8D3F-69CDEC490F1E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49D6F20A-F777-4F41-B23B-735A64FA5DA3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21BBADBA-0F74-418B-BC50-AD44596C3EF8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918BE26-88E5-457C-8095-745F34D15366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4FB269E0-E058-4340-B93D-7D40FFF521F3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DDD9AEE-5501-4385-B339-4616F567B53D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84D29C61-8926-4C98-882B-AB90108C8386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CAC585F9-B633-4F7E-AADE-75079DC17158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5DC6366-5525-4FBC-9886-D4409F6B299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CC03CF9-098C-4140-806A-023D3DC3F2E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9C41BC4-89DF-4EC4-A141-9EF16D8EEB5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32AD067-E64C-499E-9C0A-A7252587441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6653DD54-FA2B-4B91-A94E-3C46AE21B38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86AC204-156B-442E-B028-01036BD1F26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303512DE-F013-431A-9F6E-ADDA88FB2DD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8E95FEE1-61A9-4065-B9F8-5589180AC62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028AA59-C1FA-46C0-BFDD-1C1D3404C81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0A5C99EE-B791-470A-8639-0357A751EB4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454F4204-F48B-4AF5-B11E-0CE7D972AC3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076643FE-3966-4B82-9623-C61A56EDD20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2DD769C5-B1B1-45BD-A40A-67E6568C8434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A511707-50C7-48B2-81F7-5C82BF57795C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38D44F3-CCFE-48A0-8414-FFF5E43D9184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D126FE0-8204-40BB-AD46-4A0C7A475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18115"/>
            <a:ext cx="10312571" cy="278150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25E350-4200-419C-A167-527DD6B777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1078" y="3753350"/>
            <a:ext cx="10312571" cy="1991572"/>
          </a:xfrm>
        </p:spPr>
        <p:txBody>
          <a:bodyPr/>
          <a:lstStyle>
            <a:lvl1pPr marL="0" indent="0">
              <a:buNone/>
              <a:defRPr lang="en-US" sz="24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Right Triangle 38">
            <a:extLst>
              <a:ext uri="{FF2B5EF4-FFF2-40B4-BE49-F238E27FC236}">
                <a16:creationId xmlns:a16="http://schemas.microsoft.com/office/drawing/2014/main" id="{6741F519-22CF-4C01-B140-5480DBAB30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3" y="260790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5D1550-9064-4767-B70A-3501AF956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1E1C33-2E8E-4041-9683-12048CB8A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D36992-B921-4F3F-9C4A-0D67E618D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8228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ACFDF5-4B31-4F1B-83BA-82A951037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22903"/>
            <a:ext cx="10312571" cy="135484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EC9A6-F718-4497-8A75-637EE17458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91078" y="2345843"/>
            <a:ext cx="5009584" cy="32743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503E57-9695-4508-9778-B3DB1FB5FA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35075" y="2345843"/>
            <a:ext cx="5068574" cy="32743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74CEE6-B9DC-4CCC-8F4C-0B4DADFB0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C85191-5804-47C9-95EB-D49D71573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6B0A03-44F6-4299-B45D-E07A02390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6799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920E6-CC97-4BD8-92FE-8F36024D0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22900"/>
            <a:ext cx="10320062" cy="14075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3872FB-EDD5-42FB-8A9A-279EAD4FB0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1078" y="2331481"/>
            <a:ext cx="4963444" cy="54007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5F28C1-95C8-476A-8D93-D580DD39D8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1078" y="2954564"/>
            <a:ext cx="4963444" cy="27903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315485-EE1A-41B0-873A-BA9D06E88B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03351" y="2331481"/>
            <a:ext cx="4900298" cy="54007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81A6FB-1583-4A1B-A4A7-C65062C57B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03351" y="2954564"/>
            <a:ext cx="4900298" cy="27903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A29EA7-E61E-4617-9DA9-40B9299B32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3587" y="6215870"/>
            <a:ext cx="3843779" cy="417126"/>
          </a:xfrm>
        </p:spPr>
        <p:txBody>
          <a:bodyPr/>
          <a:lstStyle/>
          <a:p>
            <a:fld id="{8F72BA41-EC5B-4197-BCC8-0FD2E523CD7A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56249CC-EB72-46A6-87D9-5FBDA8E45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91078" y="236364"/>
            <a:ext cx="4114800" cy="41712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A04EE7-47BE-4ECE-A170-793C4E569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3890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E4946-24AD-40DD-95A7-49BA49C22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22903"/>
            <a:ext cx="10501177" cy="1401231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8CF342-49F6-482D-943E-7E50B1694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4033E5-3797-4FF8-866F-9FD9325A9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91078" y="236364"/>
            <a:ext cx="4114800" cy="417126"/>
          </a:xfr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DC1E67-424D-4638-98F8-38E71A410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9328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45BED274-5EB4-4EF4-B353-E55BD5026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E0418BE5-560E-4E49-B12D-B555511FED72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849D1162-73B9-420F-BCBE-95039D00CD24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2BA76FE-316A-48E2-A03B-4E05691C4348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0E678FBC-A6AD-4422-BA24-A4172F8862CA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D3C5C3E-2D08-43F0-AFAC-E15360CA7D34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0BEAC62-AF92-4A65-9790-6F6E0C6C5A1F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C77D7C5-E76E-4E82-BFC4-9A75D2C8089D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66E0152-96B9-4067-80D3-D9BDE6D7EC95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918AFCC-B9DA-4092-8FBA-2CFEDB0388E3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91EC7D33-C87E-4812-A722-53C5D99272B5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95F239E3-501A-4C3C-9BE4-6BFA0D3126B7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B62BF3B-95BB-4188-AAE5-015A0EF3D186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B14E5F0F-0124-40D0-A0BF-AE307A0E15F4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BADC3B1-26C7-4CF1-B29D-4D0DEA3E2633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A0A7DF6E-1132-4A80-9B18-593B1ACD7784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9EF19589-10D8-4A8F-A0B1-F7CE380E3001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28E6BB32-C4F8-4914-88D3-7DC5E79D023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A8F046EE-9DBA-4924-A19C-ED8741F5F81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ABBC44-ABA8-4913-824E-64D344724644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54272B22-1C39-47A0-8551-73666AFBEEC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8CDFF66-464C-4ABF-BB01-00500A3B751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3079FC88-BD3B-4C04-9B90-0FC93C17921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B1FCAED8-8687-4141-A7C3-0D88ACEDFEC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65038E6-7B32-460F-B804-D6C105FF44C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EC5DAE85-AD17-454B-AB64-CEFF52FDAB9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8C603643-2066-4967-AE4B-9DA143843B2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37E9533-9B07-43E3-B939-7BADC01FEE8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EDCCAAEE-AB2E-4534-893A-3DB109499FB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48BD39A2-970F-4714-AAA6-67EE99A0EAA9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CF4A1387-348B-4E46-9B65-FDF76ED0EF20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BF5DAF27-A54D-442A-93E4-BA7F04EAE379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EA265F-80A1-448D-A6EB-CE8D6F6EC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815D00D-89E6-4E7A-9A4D-A8CCEB3BE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2B5AEA-8C38-4776-878C-AB01474D9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8075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C4853C57-22BC-4465-8B37-DC06FE5A0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2" y="314485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67C0A6-48E9-4845-9EBF-EF2A3DFD2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587" y="713677"/>
            <a:ext cx="4499914" cy="2996581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A8B542-2084-485C-ABFC-94340B4C7E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8672" y="708102"/>
            <a:ext cx="5656716" cy="543064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47791F-9546-470D-A174-D75285263C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587" y="3976544"/>
            <a:ext cx="4499914" cy="2162201"/>
          </a:xfrm>
        </p:spPr>
        <p:txBody>
          <a:bodyPr>
            <a:normAutofit/>
          </a:bodyPr>
          <a:lstStyle>
            <a:lvl1pPr marL="0" indent="0">
              <a:buNone/>
              <a:defRPr lang="en-US" sz="2400" b="0" i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None/>
            </a:pPr>
            <a:r>
              <a:rPr lang="en-US"/>
              <a:t>Click to edit Master text styles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550D594-9D00-4E12-9A7B-8B78EC199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C5DEA230-2680-47DD-BD49-FDBF4C1105A5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0BA61D-887F-46F1-B20D-EA4C38D467C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350DFBA-D16D-4AE0-8339-58C4089B94AD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CF4AAAA5-CEFC-4C25-91D3-5AE49F720DA5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14D142AD-3FA3-43E4-8A61-61CF1E415684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C3755A3-93F4-4EC4-9635-7E89E4AF1D3F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E0BFB588-0AB8-4BD8-9272-1CA867726018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45A6DF3-CF29-4480-A235-EAE88D65A63C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D6FF036-365A-4C15-8E15-0D5BBEBCEA58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85E76FF-4E86-4E42-B67E-B11AAE8D3076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1A64CEE-7CED-4EB2-A414-6F2D91E824F9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012C571B-47A6-49EB-A29F-678368BAED9F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160B109-845C-4119-BB66-9887B3859A7D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68B7447-FF64-42D9-B3C6-2BDC6F547EDE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FFF9B71-8653-450D-AFBE-2140D586FB50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F0B9E5A-C1DA-445C-A911-721DF98DDCDD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F5C9A3DC-A478-4469-9359-34A435689F3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7DE3299-EED7-4771-A270-F6B02941AD6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434422A-5B59-41DC-8E2A-1A8244580E3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4A176117-0990-434B-A9D9-B4B9043C544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A7D6425E-C84A-462F-98F8-D0AB4FC3AF8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AF13AB68-7321-4AC2-AC60-0F417877D07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E275CCE-D06F-49D0-8A47-372C5040330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9D4B374E-EEBC-4A9C-B3B4-B269EC71985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D80A7E6-BBEF-4EF1-B14A-29F26BFCF8E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D7BC013-9B50-459D-8B8D-F756514A478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E48964C0-675D-4807-B795-4B695A8F842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96911512-51A8-4CE7-A043-425C809EB5F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3C15D1E-0EDF-4AD7-90C7-3D8D64E645DB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78265A2D-2A6A-4301-B59F-8BAD98D9A57B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D4A4907F-2D1D-49D1-882D-119AA5E1183B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6A2284-37AB-43F5-98B8-8AB49DBFA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D8ABAA-E2F7-4C89-99ED-2C340220D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52EF12-B2CD-4F3C-9F19-A86915405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3964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0DDA6865-0A03-48FA-AD6E-D5BF8FDE9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2277E8EB-0DA2-40E4-AD12-1CCD0D262D0B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75BFE9F8-907A-4FFC-9FDE-2B51D238C40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BDDC323-8732-4007-BB81-1BE917E3B2F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B908FC40-8403-438D-95CA-E4EDC66192A9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411D218-3FEA-4455-9809-91F029FB55AE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541390F-BE50-4E4E-9DA2-B5F23F1A93D8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EB3F094-97B5-48E1-A4DE-8BEED2550283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D4DBB43-CB34-4881-9445-A7FE131D5327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8B71F972-027A-47F0-996C-84BFE4574050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C41353D-93C8-43F8-BBDE-7AB6B29EC38C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CF07B24-CBD8-4F09-81EB-504285F8E115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B27873BB-1D79-4055-801C-BDA0F9A15136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008D42B-2F35-497E-A26D-9AF008619D43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7F57499-C4D9-4B7D-BADA-38462AA3164E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1271F2B9-1FFA-4350-9370-B098459A2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38FBAFFC-DC8F-4BB4-B405-E4AAA269AED4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F94FCE64-D7A5-411A-8795-932DD39F952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0B4ECFC-FD43-44CF-B7FA-2A8C5651400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9DFBC12-1E1D-44DE-9966-BAB05B24663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B9BEF096-361C-478B-81EB-37584119BFE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EFC81993-CE86-4910-B9CE-B69375BDCEE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475613D7-9FB0-4D33-8784-EC059DE019C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D520AFD9-E849-4F42-99B2-928E6098C29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A200B0B-91CD-4D66-ADFC-9585D283103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5DB0C45-30CE-4C85-95C6-FFF4977C646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BDC31604-5F93-436D-A9D2-A48846D4E0D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FF1B965-7DE1-4AE3-B28B-DB6847BC52C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FD9FB65-4392-4D6A-8ACC-8151F682BFE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B40380C-3493-4AFE-BF13-AE68A8D244B4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3CB21DF1-4859-4991-9C10-F8FA68F41013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354AD212-17DC-4506-AAA0-34A46A0B11C3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5B556E7-762B-4E18-A961-A4F7A9ECF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587" y="713677"/>
            <a:ext cx="4434823" cy="3020519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B7118AF-C54D-406D-AABE-AED6576D12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98672" y="713677"/>
            <a:ext cx="5304977" cy="543064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205CDEB9-8DED-4711-8140-4C943FC2CD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3" y="3143304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E13C3F-6360-4760-9477-C3831A6E26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587" y="3970330"/>
            <a:ext cx="4434823" cy="2173992"/>
          </a:xfrm>
        </p:spPr>
        <p:txBody>
          <a:bodyPr/>
          <a:lstStyle>
            <a:lvl1pPr marL="0" indent="0">
              <a:buNone/>
              <a:defRPr lang="en-US" sz="2400" b="0" i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192D3B-60EE-4FC5-9ED7-444530084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CF831E-9B19-4936-8BC9-F62A9B118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71E1D1-F7A2-40D0-91DA-07468A965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3098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BDF0D99C-5D42-41C6-A50C-C4E2D6B2A3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F28962D-50BA-43F8-8863-28ECE711D3FC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80F5939-D4E0-46FD-9A5A-5D648E38109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8633D331-78CB-40A1-B167-8185EC5D707B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C512E4B1-E78E-49E7-AA36-374CC1B084E4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A7D46340-CBFC-490F-B44E-7AA8FBF58B05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3575C26C-3EBD-4AA9-BA4D-2561E295D65D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235DB6BE-E065-4559-BF5C-36B56B379040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3DA54272-CD9D-4F68-BBAB-4F0C0C3EC635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A002CE8F-9256-4F2C-B474-58873717119E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59C9DE9F-4252-401D-913E-B74C9E326F98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8FE4E69B-534F-4A80-9E1C-798BEE1B0795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7564E1C-009C-4832-AE8D-E98286693F0C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4305DF1C-5801-43F2-A8B9-5351369418C0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806E71C8-0783-4E17-9B34-F51231DD2954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FD908F17-2A89-4B0A-A2EA-692390969FE0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FBE22751-380F-44F9-BEED-0A553CF87BE5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77B27910-846F-4E4E-B588-F5B2E026FE9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E6E0501E-134E-46D7-984F-3A382B0BB29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90A83974-CBD7-4A69-9D84-2D3BBDE027A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503E931-00D4-4B0C-BC69-49FE5C76651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97732A30-BE2F-4D71-BC37-60F7B44591B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0C8EB840-DE7D-4E67-989C-F4D8F50E15B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F05D2CC2-53CC-487E-A72E-42B1E9B1846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03A12D6B-1D60-4F26-8FB9-74AD5B070BD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41895D00-2D63-443C-95A8-5EB6E5EECBF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6AC50652-2A56-4382-95D0-971644EE0FA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DA50A374-8880-482D-B54F-F74E0D7BE18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66364D8-CCC7-4AAF-94BC-766EC160D99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4A0DC409-26E2-4453-89FD-745EA849BE7F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239ED039-D66C-4A5E-AA35-E7A5FA2E64C2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C72C13DC-161E-49CF-96B5-5383AA052AB7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5103067-48DA-458C-99F6-9921C19A8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9" y="725951"/>
            <a:ext cx="10325000" cy="14424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B86862-507E-4F73-890F-3B77BCFA3F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1079" y="2340131"/>
            <a:ext cx="10325000" cy="35644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FBC0BB-AF05-4753-9159-41A16FBFC3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83587" y="6215870"/>
            <a:ext cx="3843779" cy="417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72BA41-EC5B-4197-BCC8-0FD2E523CD7A}" type="datetimeFigureOut">
              <a:rPr lang="en-US" smtClean="0"/>
              <a:pPr/>
              <a:t>12/2/2024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362F82-EA1A-4B02-8A64-3B44C0D9DA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91078" y="236364"/>
            <a:ext cx="4114800" cy="417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C5EF32-1CA9-4CDA-8182-2FB0C30A0F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03649" y="6215870"/>
            <a:ext cx="979151" cy="417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15108C-154A-4A5A-9C05-91A49A422B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ight Triangle 6">
            <a:extLst>
              <a:ext uri="{FF2B5EF4-FFF2-40B4-BE49-F238E27FC236}">
                <a16:creationId xmlns:a16="http://schemas.microsoft.com/office/drawing/2014/main" id="{63BAC6E0-ADAC-40FB-AF53-88FA5F8373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4" y="1516214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39847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4187D111-0A9D-421B-84EB-FC5811C3A9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0064D7E-06DA-49C2-98D1-4C063EBE9E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D1B7231-4CA0-4EF0-A0F6-BBC5D2289C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6F16C7D2-2C2B-45A2-B877-AD7F29D21D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73E4B7AF-75AF-445E-9C56-25B6004E36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4F9A02B0-84CC-4983-8CA2-DA39E73F2A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0AB12A9E-E8F5-4BB6-9FAC-B7528DB78E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4E08A66-700A-4A93-8C53-51D5607B84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9E4E565-75A8-4E72-8D5F-0B62E6B49E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8F1FD7EC-834D-4087-9B69-7793E1A5B4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AE4853CF-E211-4741-8BB6-936918F201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508328EE-5DD9-49DB-AD4B-4F0A76A052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7404B81F-9DCC-4C62-8962-2B6C36255C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F41ED921-643C-4B5B-86E6-99E8184797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DAD09725-F1B5-4342-A3A6-25BDC7261C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8C5251DB-B92C-4E4E-9BAE-B3EB8A9A31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82389C50-96FA-4F8E-A890-EE49673799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6497D116-7C85-4317-8284-E647BAFC35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0D6ED932-F3DD-4BB6-8FC3-6E205965D9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D850A286-F068-43D3-8DEA-272E28F30A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3F3A2DA1-C0E2-44DE-AAA4-D2F262CB39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BD8CC984-8A5C-4205-9CE0-218DA79F12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E12901BA-B376-4054-8C31-BE75DF480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A72BA8E1-2C05-43A7-AABF-8D614E07D3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3D58E52-4C85-48FF-ADA3-F8F66B9957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4C61787A-32B8-440E-B1A5-1CAEC9D113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49D651FB-65B3-4DBD-9428-0840751111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134A6116-8F7B-4C9A-9B9D-EF25C8BFA1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4CC776F-EA3D-4898-9730-88C6605FD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D81A3030-F8B6-4D5E-8A8F-7CE0C81E9D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349129F1-E775-4904-9569-F08FA175DF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8C93E5BB-B3BE-4416-A1B2-5A2CDA8B02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B3FD179A-45E8-4D8F-8F75-6E4A266F84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0321B72-18AF-3CD9-E57A-91C4DADA38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25" y="746841"/>
            <a:ext cx="4643511" cy="3821212"/>
          </a:xfrm>
        </p:spPr>
        <p:txBody>
          <a:bodyPr anchor="ctr">
            <a:normAutofit/>
          </a:bodyPr>
          <a:lstStyle/>
          <a:p>
            <a:pPr algn="ctr"/>
            <a:r>
              <a:rPr lang="en-US" sz="4800" dirty="0"/>
              <a:t>Understanding Mental Disorder Diagnosis for US Service Members</a:t>
            </a:r>
          </a:p>
        </p:txBody>
      </p:sp>
      <p:sp>
        <p:nvSpPr>
          <p:cNvPr id="51" name="Right Triangle 50">
            <a:extLst>
              <a:ext uri="{FF2B5EF4-FFF2-40B4-BE49-F238E27FC236}">
                <a16:creationId xmlns:a16="http://schemas.microsoft.com/office/drawing/2014/main" id="{729E7B49-E1D9-4EAE-8B30-D958A95807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79642" y="3144853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D2BA0570-7BB5-4FB7-B41A-048CE0327B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7316" y="-3109"/>
            <a:ext cx="6098262" cy="6861109"/>
          </a:xfrm>
          <a:custGeom>
            <a:avLst/>
            <a:gdLst>
              <a:gd name="connsiteX0" fmla="*/ 2247706 w 6098262"/>
              <a:gd name="connsiteY0" fmla="*/ 0 h 6861109"/>
              <a:gd name="connsiteX1" fmla="*/ 6098262 w 6098262"/>
              <a:gd name="connsiteY1" fmla="*/ 0 h 6861109"/>
              <a:gd name="connsiteX2" fmla="*/ 6098262 w 6098262"/>
              <a:gd name="connsiteY2" fmla="*/ 6861109 h 6861109"/>
              <a:gd name="connsiteX3" fmla="*/ 2247706 w 6098262"/>
              <a:gd name="connsiteY3" fmla="*/ 6861109 h 6861109"/>
              <a:gd name="connsiteX4" fmla="*/ 2247706 w 6098262"/>
              <a:gd name="connsiteY4" fmla="*/ 6857999 h 6861109"/>
              <a:gd name="connsiteX5" fmla="*/ 274850 w 6098262"/>
              <a:gd name="connsiteY5" fmla="*/ 6857999 h 6861109"/>
              <a:gd name="connsiteX6" fmla="*/ 954409 w 6098262"/>
              <a:gd name="connsiteY6" fmla="*/ 1 h 6861109"/>
              <a:gd name="connsiteX7" fmla="*/ 2247706 w 6098262"/>
              <a:gd name="connsiteY7" fmla="*/ 1 h 6861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98262" h="6861109">
                <a:moveTo>
                  <a:pt x="2247706" y="0"/>
                </a:moveTo>
                <a:lnTo>
                  <a:pt x="6098262" y="0"/>
                </a:lnTo>
                <a:lnTo>
                  <a:pt x="6098262" y="6861109"/>
                </a:lnTo>
                <a:lnTo>
                  <a:pt x="2247706" y="6861109"/>
                </a:lnTo>
                <a:lnTo>
                  <a:pt x="2247706" y="6857999"/>
                </a:lnTo>
                <a:lnTo>
                  <a:pt x="274850" y="6857999"/>
                </a:lnTo>
                <a:cubicBezTo>
                  <a:pt x="-619306" y="3429000"/>
                  <a:pt x="954409" y="3429000"/>
                  <a:pt x="954409" y="1"/>
                </a:cubicBezTo>
                <a:lnTo>
                  <a:pt x="224770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Colorized light photo effects">
            <a:extLst>
              <a:ext uri="{FF2B5EF4-FFF2-40B4-BE49-F238E27FC236}">
                <a16:creationId xmlns:a16="http://schemas.microsoft.com/office/drawing/2014/main" id="{2C4DFF76-636C-8508-A5C6-90A5C58EDDE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0000"/>
          </a:blip>
          <a:srcRect l="9344" r="31328"/>
          <a:stretch/>
        </p:blipFill>
        <p:spPr>
          <a:xfrm>
            <a:off x="6097316" y="-3108"/>
            <a:ext cx="6098262" cy="6861108"/>
          </a:xfrm>
          <a:custGeom>
            <a:avLst/>
            <a:gdLst/>
            <a:ahLst/>
            <a:cxnLst/>
            <a:rect l="l" t="t" r="r" b="b"/>
            <a:pathLst>
              <a:path w="6129950" h="6861439">
                <a:moveTo>
                  <a:pt x="1687527" y="0"/>
                </a:moveTo>
                <a:lnTo>
                  <a:pt x="6129950" y="0"/>
                </a:lnTo>
                <a:lnTo>
                  <a:pt x="6129950" y="6858000"/>
                </a:lnTo>
                <a:lnTo>
                  <a:pt x="5040333" y="6858000"/>
                </a:lnTo>
                <a:lnTo>
                  <a:pt x="5040333" y="6861439"/>
                </a:lnTo>
                <a:lnTo>
                  <a:pt x="272442" y="6861439"/>
                </a:lnTo>
                <a:lnTo>
                  <a:pt x="196402" y="6549696"/>
                </a:lnTo>
                <a:cubicBezTo>
                  <a:pt x="-517926" y="3427393"/>
                  <a:pt x="946083" y="3323532"/>
                  <a:pt x="946083" y="1"/>
                </a:cubicBezTo>
                <a:lnTo>
                  <a:pt x="1687527" y="1"/>
                </a:lnTo>
                <a:close/>
              </a:path>
            </a:pathLst>
          </a:cu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FB5C9859-25C5-1CE7-F010-2D6F77E2DB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224" y="3329377"/>
            <a:ext cx="4450026" cy="2415793"/>
          </a:xfrm>
        </p:spPr>
        <p:txBody>
          <a:bodyPr anchor="b">
            <a:norm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Authors: </a:t>
            </a:r>
            <a:r>
              <a:rPr lang="en-US" dirty="0" err="1">
                <a:solidFill>
                  <a:schemeClr val="tx1"/>
                </a:solidFill>
              </a:rPr>
              <a:t>Yagmur</a:t>
            </a:r>
            <a:r>
              <a:rPr lang="en-US" dirty="0">
                <a:solidFill>
                  <a:schemeClr val="tx1"/>
                </a:solidFill>
              </a:rPr>
              <a:t> Yavuz </a:t>
            </a:r>
            <a:r>
              <a:rPr lang="en-US" dirty="0" err="1">
                <a:solidFill>
                  <a:schemeClr val="tx1"/>
                </a:solidFill>
              </a:rPr>
              <a:t>Ozdemir</a:t>
            </a:r>
            <a:r>
              <a:rPr lang="en-US" dirty="0">
                <a:solidFill>
                  <a:schemeClr val="tx1"/>
                </a:solidFill>
              </a:rPr>
              <a:t> and Eyoel Berhane</a:t>
            </a:r>
          </a:p>
        </p:txBody>
      </p:sp>
      <p:pic>
        <p:nvPicPr>
          <p:cNvPr id="6" name="Picture 5" descr="A multicolored brain on a black background&#10;&#10;Description automatically generated">
            <a:extLst>
              <a:ext uri="{FF2B5EF4-FFF2-40B4-BE49-F238E27FC236}">
                <a16:creationId xmlns:a16="http://schemas.microsoft.com/office/drawing/2014/main" id="{70A3773B-A8BD-EAA4-83DC-EAC8BD022B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9147" y="1273914"/>
            <a:ext cx="4537485" cy="3259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909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9FAD1-481F-F034-3455-059F4EB93A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References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060BD9-182D-DE62-39EC-8C9EDED78D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1078" y="1696599"/>
            <a:ext cx="10495904" cy="4039038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000" b="0" i="0" dirty="0">
                <a:solidFill>
                  <a:srgbClr val="222222"/>
                </a:solidFill>
                <a:effectLst/>
              </a:rPr>
              <a:t>Lanka, Pradyumna, et al. "Supervised machine learning for diagnostic classification from large-scale neuroimaging datasets." </a:t>
            </a:r>
            <a:r>
              <a:rPr lang="en-US" sz="2000" b="0" i="1" dirty="0">
                <a:solidFill>
                  <a:srgbClr val="222222"/>
                </a:solidFill>
                <a:effectLst/>
              </a:rPr>
              <a:t>Brain imaging and behavior</a:t>
            </a:r>
            <a:r>
              <a:rPr lang="en-US" sz="2000" b="0" i="0" dirty="0">
                <a:solidFill>
                  <a:srgbClr val="222222"/>
                </a:solidFill>
                <a:effectLst/>
              </a:rPr>
              <a:t> 14 (2020): 2378-2416.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222222"/>
                </a:solidFill>
              </a:rPr>
              <a:t>Yin, Y., Jin, C., Eyler, L., Jin, H., Hu, X., Duan, L., et al. (2012). Altered regional homogeneity in post-traumatic stress disorder: a </a:t>
            </a:r>
            <a:r>
              <a:rPr lang="en-US" sz="2000" dirty="0" err="1">
                <a:solidFill>
                  <a:srgbClr val="222222"/>
                </a:solidFill>
              </a:rPr>
              <a:t>restingstate</a:t>
            </a:r>
            <a:r>
              <a:rPr lang="en-US" sz="2000" dirty="0">
                <a:solidFill>
                  <a:srgbClr val="222222"/>
                </a:solidFill>
              </a:rPr>
              <a:t> functional magnetic resonance imaging study. Neuroscience Bulletin, 28(5), 541–549.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222222"/>
                </a:solidFill>
              </a:rPr>
              <a:t>Zhang, Q., Wu, Q., Zhu, H., He, L., Huang, H., Zhang, J., &amp; Zhang, W. (2016). Multimodal MRI-based classification of trauma survivors with and without post-traumatic stress disorder. Frontiers in Neuroscience, 10, 292.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222222"/>
                </a:solidFill>
              </a:rPr>
              <a:t>Liu, F., Xie, B., Wang, Y., Guo, W., Fouche, J.-P., Long, Z., Wang, W., Chen, H., Li, M., Duan, X., Zhang, J., Qiu, M., &amp; Chen, H. (2015). Characterization of post-traumatic stress disorder using resting-state fMRI with a multi-level parametric classification approach. Brain Topography, 28, 221–237.</a:t>
            </a:r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0692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07134A1-6E23-4417-8A0E-6B7013EE74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2086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7A2371D-E95E-4E2E-ABB9-D6409A537F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20814C69-0E8C-49A3-8452-971CA8350D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1E24DB3-D306-4D9D-AD7B-F535197C07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A1B06E0-67DD-4302-8D19-639196972A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FBD0468-E45E-4063-8C2D-BB55577413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42838F-C61E-4F82-8E97-8A10316F45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0D2F4E59-35DF-48ED-8513-D9C9957162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52710FE-BF9F-4ADD-82DE-7AF0AB1F5E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19B014AE-E9E4-4054-BE0F-1BC2F089BB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7DEA021B-C8B0-48F9-B1CB-A8C2E1B857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449EAB92-8EB1-450F-9DC7-CAFA5FDA9C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00A1EBB7-483A-419C-B619-AA3C9184C1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1469A02-6DCF-4CBC-8B1F-E0B48A980E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46D0931D-7905-4655-B3A8-BD3855872A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9BF31427-7414-48AC-A250-D356CBC4BA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5C8C5AE1-943C-444C-BEEB-756028247F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31751FEB-FFE8-484E-AF44-58FB0C2F5F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23BEB40B-97E7-4435-BAE6-0BAC8689DF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719CDDE6-0CB4-4518-936D-351D7114FF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95CD8E96-63B2-4A76-9FA4-FD574945D9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BA06729F-61CD-43D7-900D-23C5CF828B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8A936353-A06F-4862-B713-D8761651C2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8CB75089-81A0-414F-880B-613FBC7102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984B25A-77CE-42BE-8D5D-3E56ADB36B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22C0E8CB-51AD-4D39-860D-95F982066A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627B6EA0-1EC1-4EFC-A024-326C5FB6E0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3A37A491-22B7-497B-B872-FDB00072E4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35725797-7F94-4684-9B61-BE62966658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6504F75D-D3A8-44BD-970F-4F37060BB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308E41E9-3A9D-4D8E-AF15-A6369C2652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52194DC5-C581-452C-B403-012A01F8AA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AC414A6B-23ED-46F4-982A-69E5E537A5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4CB47DB7-904B-416E-8C82-41DA194E0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2133265" y="-2152219"/>
            <a:ext cx="6858000" cy="11162439"/>
          </a:xfrm>
          <a:custGeom>
            <a:avLst/>
            <a:gdLst>
              <a:gd name="connsiteX0" fmla="*/ 6858000 w 6858000"/>
              <a:gd name="connsiteY0" fmla="*/ 0 h 11162439"/>
              <a:gd name="connsiteX1" fmla="*/ 6858000 w 6858000"/>
              <a:gd name="connsiteY1" fmla="*/ 7095240 h 11162439"/>
              <a:gd name="connsiteX2" fmla="*/ 6857998 w 6858000"/>
              <a:gd name="connsiteY2" fmla="*/ 7095240 h 11162439"/>
              <a:gd name="connsiteX3" fmla="*/ 6857998 w 6858000"/>
              <a:gd name="connsiteY3" fmla="*/ 10339528 h 11162439"/>
              <a:gd name="connsiteX4" fmla="*/ 0 w 6858000"/>
              <a:gd name="connsiteY4" fmla="*/ 10925458 h 11162439"/>
              <a:gd name="connsiteX5" fmla="*/ 0 w 6858000"/>
              <a:gd name="connsiteY5" fmla="*/ 7095240 h 11162439"/>
              <a:gd name="connsiteX6" fmla="*/ 0 w 6858000"/>
              <a:gd name="connsiteY6" fmla="*/ 6778313 h 11162439"/>
              <a:gd name="connsiteX7" fmla="*/ 0 w 6858000"/>
              <a:gd name="connsiteY7" fmla="*/ 0 h 11162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11162439">
                <a:moveTo>
                  <a:pt x="6858000" y="0"/>
                </a:moveTo>
                <a:lnTo>
                  <a:pt x="6858000" y="7095240"/>
                </a:lnTo>
                <a:lnTo>
                  <a:pt x="6857998" y="7095240"/>
                </a:lnTo>
                <a:lnTo>
                  <a:pt x="6857998" y="10339528"/>
                </a:lnTo>
                <a:cubicBezTo>
                  <a:pt x="3428999" y="10339528"/>
                  <a:pt x="3428999" y="11696417"/>
                  <a:pt x="0" y="10925458"/>
                </a:cubicBezTo>
                <a:lnTo>
                  <a:pt x="0" y="7095240"/>
                </a:lnTo>
                <a:lnTo>
                  <a:pt x="0" y="6778313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lose-up of a mri machine&#10;&#10;Description automatically generated">
            <a:extLst>
              <a:ext uri="{FF2B5EF4-FFF2-40B4-BE49-F238E27FC236}">
                <a16:creationId xmlns:a16="http://schemas.microsoft.com/office/drawing/2014/main" id="{D02007B2-E861-F0DF-7F55-8BB29938FEE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rcRect r="8811"/>
          <a:stretch/>
        </p:blipFill>
        <p:spPr>
          <a:xfrm>
            <a:off x="-1" y="17135"/>
            <a:ext cx="11167367" cy="6857990"/>
          </a:xfrm>
          <a:custGeom>
            <a:avLst/>
            <a:gdLst/>
            <a:ahLst/>
            <a:cxnLst/>
            <a:rect l="l" t="t" r="r" b="b"/>
            <a:pathLst>
              <a:path w="12142767" h="6858000">
                <a:moveTo>
                  <a:pt x="0" y="0"/>
                </a:moveTo>
                <a:lnTo>
                  <a:pt x="11251490" y="0"/>
                </a:lnTo>
                <a:lnTo>
                  <a:pt x="11255634" y="308191"/>
                </a:lnTo>
                <a:cubicBezTo>
                  <a:pt x="11341049" y="3428907"/>
                  <a:pt x="12695043" y="3532715"/>
                  <a:pt x="11886084" y="6854559"/>
                </a:cubicBezTo>
                <a:lnTo>
                  <a:pt x="7539784" y="6854559"/>
                </a:lnTo>
                <a:lnTo>
                  <a:pt x="753978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0B49094-DCC2-3380-E1B3-7A06536727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6242" y="170168"/>
            <a:ext cx="6385206" cy="85666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PROJECT 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E5D90B-9E04-80F0-59E3-814094190F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8872" y="1429189"/>
            <a:ext cx="8579081" cy="4850790"/>
          </a:xfrm>
          <a:solidFill>
            <a:schemeClr val="bg1">
              <a:alpha val="35000"/>
            </a:schemeClr>
          </a:solidFill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</a:rPr>
              <a:t>Doctors diagnose patients for a litany of conditions for a living, and often physical ones are clearcut for them when the symptoms fall in well-organized categories.</a:t>
            </a:r>
          </a:p>
          <a:p>
            <a:pPr marL="0" indent="0">
              <a:lnSpc>
                <a:spcPct val="100000"/>
              </a:lnSpc>
              <a:buNone/>
            </a:pPr>
            <a:endParaRPr lang="en-US" dirty="0">
              <a:solidFill>
                <a:schemeClr val="bg1"/>
              </a:solidFill>
            </a:endParaRP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</a:rPr>
              <a:t>Diagnosing mental disorders is often a difficult process even with a mix of classifying certain symptoms and behaviors, for the affects of certain conditions linger longer and often unseen methods.</a:t>
            </a:r>
          </a:p>
          <a:p>
            <a:pPr>
              <a:lnSpc>
                <a:spcPct val="100000"/>
              </a:lnSpc>
            </a:pPr>
            <a:endParaRPr lang="en-US" dirty="0">
              <a:solidFill>
                <a:schemeClr val="bg1"/>
              </a:solidFill>
            </a:endParaRPr>
          </a:p>
          <a:p>
            <a:pPr>
              <a:lnSpc>
                <a:spcPct val="100000"/>
              </a:lnSpc>
            </a:pPr>
            <a:r>
              <a:rPr lang="en-US" kern="10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MRIs and other tools are common methods for collecting information on the brain, such as brain waves and neural activity, in order to understand such conditions better in a physical manner. Often traumatic conditions on the brain (or affecting it) are profound yet not easy to observe directly.</a:t>
            </a:r>
          </a:p>
          <a:p>
            <a:pPr>
              <a:lnSpc>
                <a:spcPct val="100000"/>
              </a:lnSpc>
            </a:pPr>
            <a:endParaRPr lang="en-US" sz="1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72351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C831DA-D5E5-EC20-9345-1D333B6599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EAD3D-D0FF-AD18-C8BF-68BA5D361C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9" y="725951"/>
            <a:ext cx="10325000" cy="919969"/>
          </a:xfrm>
        </p:spPr>
        <p:txBody>
          <a:bodyPr/>
          <a:lstStyle/>
          <a:p>
            <a:r>
              <a:rPr lang="en-US" dirty="0"/>
              <a:t>DATASET 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36868E-2D8F-D989-7E18-687E5DEDC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079" y="1645920"/>
            <a:ext cx="10325000" cy="4258647"/>
          </a:xfrm>
        </p:spPr>
        <p:txBody>
          <a:bodyPr>
            <a:normAutofit/>
          </a:bodyPr>
          <a:lstStyle/>
          <a:p>
            <a:pPr marL="228600" lvl="1" algn="just">
              <a:spcBef>
                <a:spcPts val="1000"/>
              </a:spcBef>
            </a:pPr>
            <a:r>
              <a:rPr lang="en-US" kern="100" dirty="0">
                <a:cs typeface="Times New Roman" panose="02020603050405020304" pitchFamily="18" charset="0"/>
              </a:rPr>
              <a:t>Signals between two brain regions are obtained from brain images (scanned in Auburn University – MRI Center). </a:t>
            </a:r>
            <a:r>
              <a:rPr lang="en-US" b="1" kern="100" dirty="0">
                <a:cs typeface="Times New Roman" panose="02020603050405020304" pitchFamily="18" charset="0"/>
              </a:rPr>
              <a:t>139</a:t>
            </a:r>
            <a:r>
              <a:rPr lang="en-US" kern="100" dirty="0">
                <a:cs typeface="Times New Roman" panose="02020603050405020304" pitchFamily="18" charset="0"/>
              </a:rPr>
              <a:t> active-duty male US Army soldiers were recruited for this study from Fort Benning, GA, and Fort Rucker, AL, USA. All groups were matched for age, race, education, and deployment history.</a:t>
            </a:r>
          </a:p>
          <a:p>
            <a:pPr algn="just"/>
            <a:r>
              <a:rPr lang="en-US" sz="180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There are </a:t>
            </a:r>
            <a:r>
              <a:rPr lang="en-US" sz="1800" b="1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677</a:t>
            </a:r>
            <a:r>
              <a:rPr lang="en-US" sz="1800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variables that are all numeric and between -1 and 1 since they represent correlations between the signals of 2 brain regions.</a:t>
            </a:r>
          </a:p>
          <a:p>
            <a:pPr marL="0" indent="0" algn="just">
              <a:buNone/>
            </a:pPr>
            <a:endParaRPr lang="en-US" sz="1800" kern="100" dirty="0">
              <a:effectLst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09099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4C892-DCDB-E518-3E73-54BF37F36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PROJECT PRIORITY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370278-1F8E-1093-533B-52D65E925F1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b="1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</a:t>
            </a:r>
            <a:r>
              <a:rPr lang="en-US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lassification</a:t>
            </a:r>
            <a:r>
              <a:rPr lang="en-US" sz="2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techniques:</a:t>
            </a:r>
            <a:r>
              <a:rPr lang="en-US" sz="2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to automatize the detection of these mental health problems using brain signals.</a:t>
            </a:r>
          </a:p>
          <a:p>
            <a:r>
              <a:rPr lang="en-US" sz="2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Accuracy</a:t>
            </a:r>
          </a:p>
          <a:p>
            <a:r>
              <a:rPr lang="en-US" kern="100" dirty="0">
                <a:latin typeface="Aptos" panose="020B0004020202020204" pitchFamily="34" charset="0"/>
                <a:cs typeface="Times New Roman" panose="02020603050405020304" pitchFamily="18" charset="0"/>
              </a:rPr>
              <a:t>Sensitivity</a:t>
            </a:r>
          </a:p>
          <a:p>
            <a:r>
              <a:rPr lang="en-US" kern="100" dirty="0">
                <a:latin typeface="Aptos" panose="020B0004020202020204" pitchFamily="34" charset="0"/>
                <a:cs typeface="Times New Roman" panose="02020603050405020304" pitchFamily="18" charset="0"/>
              </a:rPr>
              <a:t>Specificity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740EE7-15E3-EB2A-5A04-2446484535A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b="1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F</a:t>
            </a:r>
            <a:r>
              <a:rPr lang="en-US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eature importance: </a:t>
            </a:r>
            <a:r>
              <a:rPr lang="en-US" sz="2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since this is a high-dimensiona</a:t>
            </a:r>
            <a:r>
              <a:rPr lang="en-US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l data, we would like to extract the important brain regions related to PTSD</a:t>
            </a:r>
          </a:p>
          <a:p>
            <a:r>
              <a:rPr lang="en-US" kern="100" dirty="0">
                <a:latin typeface="Aptos" panose="020B0004020202020204" pitchFamily="34" charset="0"/>
                <a:cs typeface="Times New Roman" panose="02020603050405020304" pitchFamily="18" charset="0"/>
              </a:rPr>
              <a:t>Random forest</a:t>
            </a:r>
          </a:p>
          <a:p>
            <a:r>
              <a:rPr lang="en-US" kern="100" dirty="0">
                <a:latin typeface="Aptos" panose="020B0004020202020204" pitchFamily="34" charset="0"/>
                <a:cs typeface="Times New Roman" panose="02020603050405020304" pitchFamily="18" charset="0"/>
              </a:rPr>
              <a:t>Lasso logistic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46262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C582B07-D0F0-4B6B-A5D9-D2F192CB3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14A5768-EA51-48A2-8E17-AE20B9FE02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D70F1A8-626B-430B-AACC-E280EB946B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D9D2887-DD9B-48D0-9844-B5D2024C7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990C04EA-C56F-4932-AB66-F426CACB40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CF894E2-AF43-4E3B-94A7-890F7AD25A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1C292B8-EA04-4F65-8D17-4954B29EE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0126744D-59AC-407B-977F-9F7B798903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6BFD4FA3-B553-4776-83CC-43156375A0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5145C5FE-691A-4620-9B50-AFE8DBB10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04E186B6-4496-412B-993D-EBA54ACED1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67CCFC45-B62F-4FB2-8A1C-24299AB6A8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03E987B3-0DB8-4E10-8F2F-939C9975E9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50CF3A0F-1366-43D4-B9ED-39506390F9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A3370E57-5DAF-4AD1-A44A-32A93556E9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5438A8C5-7279-4DA9-B1BA-5A76E020CE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119694A-5560-4890-99CF-E4B89F5F16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3A41929D-D2D8-4211-8E30-449C7F67EA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6346B496-7BD4-408E-9387-4B2DBD88DB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FF4954B0-8891-4B5C-B5C2-2B098DA9D6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E2F714F-4C40-46D7-A9B0-5A41FCE1CC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8B45C2AB-7F9E-4A2B-845D-39DA52F785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7540879-E48F-44C9-8978-75F20ECA8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E99A807C-71D8-48EB-B90A-18ABEC581F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77DBB3B2-0577-449E-822F-EC7F39931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1E9C75EC-55AD-4526-81DC-A716FD7381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0EC495AC-53AC-46EB-AF18-9F9B724541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5476CB3D-FE8C-4CAF-B287-0576A80CCD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D34B38EE-AF53-4E0C-A55A-A17CC17EF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D7DE7212-9D6E-4F4E-A073-5B5B858AF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7C6AD08-49F6-4369-9405-2E06CED9FE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04E501EB-B771-494E-8AF3-5350560EBA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EA122D9-8BE6-498E-AB20-311EBD5EF8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Right Triangle 44">
            <a:extLst>
              <a:ext uri="{FF2B5EF4-FFF2-40B4-BE49-F238E27FC236}">
                <a16:creationId xmlns:a16="http://schemas.microsoft.com/office/drawing/2014/main" id="{5FB205E9-694A-469E-97E7-7339DE0BC2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6293591" y="-284145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8D8EC7-EC5F-06A4-A3BB-86B993F5B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2891" y="725951"/>
            <a:ext cx="4916971" cy="1442463"/>
          </a:xfrm>
        </p:spPr>
        <p:txBody>
          <a:bodyPr>
            <a:normAutofit/>
          </a:bodyPr>
          <a:lstStyle/>
          <a:p>
            <a:r>
              <a:rPr lang="en-US" dirty="0"/>
              <a:t>Dataset Organization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D1D393-3EF4-E8A8-523B-7DA276433F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2891" y="2340130"/>
            <a:ext cx="4916971" cy="3803271"/>
          </a:xfrm>
        </p:spPr>
        <p:txBody>
          <a:bodyPr>
            <a:normAutofit/>
          </a:bodyPr>
          <a:lstStyle/>
          <a:p>
            <a:r>
              <a:rPr lang="en-US" dirty="0"/>
              <a:t>We decided that since the symptoms between PTSD and PCS patients are often similar, we decided to classify the dataset as a binary variable between control (0) and the affected (1) groups.</a:t>
            </a:r>
          </a:p>
          <a:p>
            <a:r>
              <a:rPr lang="en-US" dirty="0"/>
              <a:t>We split the dataset into an 80/20 training vs validation set for whichever model we would choose.</a:t>
            </a:r>
          </a:p>
        </p:txBody>
      </p:sp>
      <p:pic>
        <p:nvPicPr>
          <p:cNvPr id="5" name="Picture 4" descr="A graph of a distribution of a group&#10;&#10;Description automatically generated">
            <a:extLst>
              <a:ext uri="{FF2B5EF4-FFF2-40B4-BE49-F238E27FC236}">
                <a16:creationId xmlns:a16="http://schemas.microsoft.com/office/drawing/2014/main" id="{79E2BC2A-75E2-9DE0-DE68-F19FCBE93B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078" y="1621977"/>
            <a:ext cx="4412205" cy="3640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652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A9F6E2-2105-3E65-6350-A885DFA19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IMPORTANCE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5510D2-34BC-71E9-8C7F-F7FFD43EB6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Random Forest : </a:t>
            </a:r>
          </a:p>
          <a:p>
            <a:pPr marL="0" indent="0">
              <a:buNone/>
            </a:pPr>
            <a:r>
              <a:rPr lang="en-US" dirty="0"/>
              <a:t>-The minimum number of samples required to be at a leaf node = 1</a:t>
            </a:r>
          </a:p>
          <a:p>
            <a:pPr marL="0" indent="0">
              <a:buNone/>
            </a:pPr>
            <a:r>
              <a:rPr lang="en-US" dirty="0"/>
              <a:t>- The minimum number of samples required to split an internal node = 5</a:t>
            </a:r>
          </a:p>
          <a:p>
            <a:pPr marL="0" indent="0">
              <a:buNone/>
            </a:pPr>
            <a:r>
              <a:rPr lang="en-US" dirty="0"/>
              <a:t>-The number of trees in the ensemble= 50</a:t>
            </a:r>
          </a:p>
          <a:p>
            <a:pPr marL="0" indent="0">
              <a:buNone/>
            </a:pPr>
            <a:r>
              <a:rPr lang="en-US" dirty="0"/>
              <a:t>-Validation Accuracy = 0.857</a:t>
            </a:r>
          </a:p>
          <a:p>
            <a:pPr marL="0" indent="0">
              <a:buNone/>
            </a:pPr>
            <a:r>
              <a:rPr lang="en-US" b="1" dirty="0"/>
              <a:t>Lasso Logistic:</a:t>
            </a:r>
          </a:p>
          <a:p>
            <a:pPr marL="0" indent="0">
              <a:buNone/>
            </a:pPr>
            <a:r>
              <a:rPr lang="en-US" dirty="0"/>
              <a:t>-5-fold CV</a:t>
            </a:r>
          </a:p>
          <a:p>
            <a:pPr marL="0" indent="0">
              <a:buNone/>
            </a:pPr>
            <a:r>
              <a:rPr lang="en-US" dirty="0"/>
              <a:t>-Validation accuracy = 0.949</a:t>
            </a:r>
          </a:p>
        </p:txBody>
      </p:sp>
    </p:spTree>
    <p:extLst>
      <p:ext uri="{BB962C8B-B14F-4D97-AF65-F5344CB8AC3E}">
        <p14:creationId xmlns:p14="http://schemas.microsoft.com/office/powerpoint/2010/main" val="41291334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2AF93-D2B7-312B-0504-EDB251D191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9" y="725951"/>
            <a:ext cx="10325000" cy="1026649"/>
          </a:xfrm>
        </p:spPr>
        <p:txBody>
          <a:bodyPr/>
          <a:lstStyle/>
          <a:p>
            <a:r>
              <a:rPr lang="en-US" dirty="0"/>
              <a:t>FEATURE IMPORTANCE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403EFC-89A6-2D0C-23F4-BAEB7FE3FC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3500" y="1752600"/>
            <a:ext cx="10325000" cy="4151967"/>
          </a:xfrm>
        </p:spPr>
        <p:txBody>
          <a:bodyPr/>
          <a:lstStyle/>
          <a:p>
            <a:r>
              <a:rPr lang="en-US" dirty="0"/>
              <a:t>The following table shows the brain regions of the selected variables by both random forest model and lasso logistic model.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245DAAFC-A48C-E5DE-EFAB-3BB87562B3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9673373"/>
              </p:ext>
            </p:extLst>
          </p:nvPr>
        </p:nvGraphicFramePr>
        <p:xfrm>
          <a:off x="3468427" y="2779249"/>
          <a:ext cx="5433202" cy="27929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16601">
                  <a:extLst>
                    <a:ext uri="{9D8B030D-6E8A-4147-A177-3AD203B41FA5}">
                      <a16:colId xmlns:a16="http://schemas.microsoft.com/office/drawing/2014/main" val="1357229401"/>
                    </a:ext>
                  </a:extLst>
                </a:gridCol>
                <a:gridCol w="2716601">
                  <a:extLst>
                    <a:ext uri="{9D8B030D-6E8A-4147-A177-3AD203B41FA5}">
                      <a16:colId xmlns:a16="http://schemas.microsoft.com/office/drawing/2014/main" val="129076194"/>
                    </a:ext>
                  </a:extLst>
                </a:gridCol>
              </a:tblGrid>
              <a:tr h="716716">
                <a:tc>
                  <a:txBody>
                    <a:bodyPr/>
                    <a:lstStyle/>
                    <a:p>
                      <a:r>
                        <a:rPr lang="en-US" dirty="0"/>
                        <a:t>Brain region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How many times it is selected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0680693"/>
                  </a:ext>
                </a:extLst>
              </a:tr>
              <a:tr h="415240">
                <a:tc>
                  <a:txBody>
                    <a:bodyPr/>
                    <a:lstStyle/>
                    <a:p>
                      <a:r>
                        <a:rPr lang="en-US" dirty="0"/>
                        <a:t>Frontal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4520098"/>
                  </a:ext>
                </a:extLst>
              </a:tr>
              <a:tr h="415240">
                <a:tc>
                  <a:txBody>
                    <a:bodyPr/>
                    <a:lstStyle/>
                    <a:p>
                      <a:r>
                        <a:rPr lang="en-US" dirty="0"/>
                        <a:t>Temporal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3494528"/>
                  </a:ext>
                </a:extLst>
              </a:tr>
              <a:tr h="415240">
                <a:tc>
                  <a:txBody>
                    <a:bodyPr/>
                    <a:lstStyle/>
                    <a:p>
                      <a:r>
                        <a:rPr lang="en-US" dirty="0"/>
                        <a:t>Occipital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3111329"/>
                  </a:ext>
                </a:extLst>
              </a:tr>
              <a:tr h="415240">
                <a:tc>
                  <a:txBody>
                    <a:bodyPr/>
                    <a:lstStyle/>
                    <a:p>
                      <a:r>
                        <a:rPr lang="en-US" dirty="0"/>
                        <a:t>Cingulum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2164791"/>
                  </a:ext>
                </a:extLst>
              </a:tr>
              <a:tr h="415240">
                <a:tc>
                  <a:txBody>
                    <a:bodyPr/>
                    <a:lstStyle/>
                    <a:p>
                      <a:r>
                        <a:rPr lang="en-US" dirty="0"/>
                        <a:t>Lingual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94448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024584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1C582B07-D0F0-4B6B-A5D9-D2F192CB3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 useBgFill="1">
        <p:nvSpPr>
          <p:cNvPr id="54" name="Freeform: Shape 53">
            <a:extLst>
              <a:ext uri="{FF2B5EF4-FFF2-40B4-BE49-F238E27FC236}">
                <a16:creationId xmlns:a16="http://schemas.microsoft.com/office/drawing/2014/main" id="{E176DC30-5F54-423B-AF50-738BEABE7F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5490555" y="162759"/>
            <a:ext cx="6857996" cy="6532473"/>
          </a:xfrm>
          <a:custGeom>
            <a:avLst/>
            <a:gdLst>
              <a:gd name="connsiteX0" fmla="*/ 0 w 6857996"/>
              <a:gd name="connsiteY0" fmla="*/ 2827344 h 6142577"/>
              <a:gd name="connsiteX1" fmla="*/ 0 w 6857996"/>
              <a:gd name="connsiteY1" fmla="*/ 5080510 h 6142577"/>
              <a:gd name="connsiteX2" fmla="*/ 3 w 6857996"/>
              <a:gd name="connsiteY2" fmla="*/ 5080510 h 6142577"/>
              <a:gd name="connsiteX3" fmla="*/ 3 w 6857996"/>
              <a:gd name="connsiteY3" fmla="*/ 6142577 h 6142577"/>
              <a:gd name="connsiteX4" fmla="*/ 6857996 w 6857996"/>
              <a:gd name="connsiteY4" fmla="*/ 6142577 h 6142577"/>
              <a:gd name="connsiteX5" fmla="*/ 6857996 w 6857996"/>
              <a:gd name="connsiteY5" fmla="*/ 3928749 h 6142577"/>
              <a:gd name="connsiteX6" fmla="*/ 6857996 w 6857996"/>
              <a:gd name="connsiteY6" fmla="*/ 2572597 h 6142577"/>
              <a:gd name="connsiteX7" fmla="*/ 6857996 w 6857996"/>
              <a:gd name="connsiteY7" fmla="*/ 307516 h 6142577"/>
              <a:gd name="connsiteX8" fmla="*/ 6550769 w 6857996"/>
              <a:gd name="connsiteY8" fmla="*/ 222609 h 6142577"/>
              <a:gd name="connsiteX9" fmla="*/ 5031274 w 6857996"/>
              <a:gd name="connsiteY9" fmla="*/ 33 h 6142577"/>
              <a:gd name="connsiteX10" fmla="*/ 310659 w 6857996"/>
              <a:gd name="connsiteY10" fmla="*/ 1067285 h 6142577"/>
              <a:gd name="connsiteX11" fmla="*/ 2 w 6857996"/>
              <a:gd name="connsiteY11" fmla="*/ 1072307 h 6142577"/>
              <a:gd name="connsiteX12" fmla="*/ 2 w 6857996"/>
              <a:gd name="connsiteY12" fmla="*/ 2827344 h 6142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57996" h="6142577">
                <a:moveTo>
                  <a:pt x="0" y="2827344"/>
                </a:moveTo>
                <a:lnTo>
                  <a:pt x="0" y="5080510"/>
                </a:lnTo>
                <a:lnTo>
                  <a:pt x="3" y="5080510"/>
                </a:lnTo>
                <a:lnTo>
                  <a:pt x="3" y="6142577"/>
                </a:lnTo>
                <a:lnTo>
                  <a:pt x="6857996" y="6142577"/>
                </a:lnTo>
                <a:lnTo>
                  <a:pt x="6857996" y="3928749"/>
                </a:lnTo>
                <a:lnTo>
                  <a:pt x="6857996" y="2572597"/>
                </a:lnTo>
                <a:lnTo>
                  <a:pt x="6857996" y="307516"/>
                </a:lnTo>
                <a:lnTo>
                  <a:pt x="6550769" y="222609"/>
                </a:lnTo>
                <a:cubicBezTo>
                  <a:pt x="5946238" y="65902"/>
                  <a:pt x="5454822" y="1688"/>
                  <a:pt x="5031274" y="33"/>
                </a:cubicBezTo>
                <a:cubicBezTo>
                  <a:pt x="3337081" y="-6590"/>
                  <a:pt x="2728780" y="987729"/>
                  <a:pt x="310659" y="1067285"/>
                </a:cubicBezTo>
                <a:lnTo>
                  <a:pt x="2" y="1072307"/>
                </a:lnTo>
                <a:lnTo>
                  <a:pt x="2" y="2827344"/>
                </a:lnTo>
                <a:close/>
              </a:path>
            </a:pathLst>
          </a:custGeom>
          <a:solidFill>
            <a:srgbClr val="BCBCBC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4675998B-83F9-4DD6-A181-01CC6390EB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7203DA02-DFF0-43DA-97F8-713359A5E9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D7DB5F66-3FA1-4342-A884-49FFC898B0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F62E1DE4-95C3-4648-880D-D5F16DA5BE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2F0DE976-09C7-468E-88D4-E653C3B9A9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146834F4-CE01-4256-A71F-E9622367BA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B24B1666-CD3C-4141-91C0-782A8C0A7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8BEB9DED-5756-4349-86C4-BB40C843E9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3E66CDAA-2393-4E50-88AE-4B6DE356DD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D52ED3B2-4AF6-4D71-AFE0-E628195BEE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38F8274F-6455-416D-9E21-09DCC607D3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5A4FC2BA-35B4-4272-AE27-2EA963B9C6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3075E2C7-38CF-4C4C-BA60-8EBC4C5972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3A41EEBD-A69D-4000-B18A-0FF9079FF4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5D674DC2-DB19-4D12-A7CC-A19B45A57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ACE37544-AEB0-4C32-9AB4-FD8868FBB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4A4D92EE-9609-4B42-A0C2-EE8B291A29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014BE4F6-D0F0-4D05-BADF-7BAB738853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82022A48-AB28-42C0-99AA-84E9E942A2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1BE1212E-2DDC-41F9-817C-2B0AF529E0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2EAC07E3-6FB7-48B5-9418-5D58EC897A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2C112200-C0E8-4E4F-B475-BB0C5619B1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9BA45913-5C20-4A2E-9401-B69D433BAC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253BFA98-23F1-401A-B615-F706954A49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99EE95EF-D097-47D9-98DF-5BA037C497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72E5EAA5-1BC5-4C85-85D9-F7BA73476C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38F5AAC3-E106-4C3A-986B-23C44A9B1B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3EC6582A-5366-4B33-8D40-2B474D8B57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8A25249E-2F40-425D-A7F1-B7E55EF53C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A13EC936-5CFC-4FE5-BCA8-59B3A2EFB6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FCDE7F7A-C490-430C-876F-0349FC8BFB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CD686B4E-119A-4F4A-9392-1F9CFE3BEE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9" name="Right Triangle 88">
            <a:extLst>
              <a:ext uri="{FF2B5EF4-FFF2-40B4-BE49-F238E27FC236}">
                <a16:creationId xmlns:a16="http://schemas.microsoft.com/office/drawing/2014/main" id="{F3730C34-30B8-42E4-824D-F095747C45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81095" y="2059091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477846-DD71-4DF2-F299-8DFB55425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148" y="-420014"/>
            <a:ext cx="5398648" cy="1878413"/>
          </a:xfrm>
        </p:spPr>
        <p:txBody>
          <a:bodyPr>
            <a:normAutofit/>
          </a:bodyPr>
          <a:lstStyle/>
          <a:p>
            <a:r>
              <a:rPr lang="en-US" dirty="0"/>
              <a:t>FINAL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448162-2A73-23DB-6491-622B509A40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5097" y="1757395"/>
            <a:ext cx="4398756" cy="3260398"/>
          </a:xfrm>
        </p:spPr>
        <p:txBody>
          <a:bodyPr>
            <a:normAutofit/>
          </a:bodyPr>
          <a:lstStyle/>
          <a:p>
            <a:r>
              <a:rPr lang="en-US" dirty="0"/>
              <a:t>Since the validation accuracy is higher in Lasso model, we select if as our final model. The following shows the accuracy matrix.</a:t>
            </a:r>
          </a:p>
          <a:p>
            <a:endParaRPr lang="en-US" dirty="0"/>
          </a:p>
        </p:txBody>
      </p:sp>
      <p:pic>
        <p:nvPicPr>
          <p:cNvPr id="5" name="Picture 4" descr="A diagram of a positive and negative matrix&#10;&#10;Description automatically generated with medium confidence">
            <a:extLst>
              <a:ext uri="{FF2B5EF4-FFF2-40B4-BE49-F238E27FC236}">
                <a16:creationId xmlns:a16="http://schemas.microsoft.com/office/drawing/2014/main" id="{1498E255-328B-CC08-F20F-664C297271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3839" y="683340"/>
            <a:ext cx="5583592" cy="5374209"/>
          </a:xfrm>
          <a:prstGeom prst="rect">
            <a:avLst/>
          </a:prstGeom>
        </p:spPr>
      </p:pic>
      <p:pic>
        <p:nvPicPr>
          <p:cNvPr id="7" name="Picture 6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7EE83B7C-4ECE-0649-2CC3-780AECB505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993" y="3594493"/>
            <a:ext cx="4505239" cy="2072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1244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28779D-4D14-7702-CEE4-781B29549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CONCLUSION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79D0DC-29DF-29A0-5711-B1571D263A0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pPr marL="457200" indent="-228600">
              <a:buFont typeface="Wingdings" panose="05000000000000000000" pitchFamily="2" charset="2"/>
              <a:buChar char="§"/>
            </a:pPr>
            <a:r>
              <a:rPr lang="en-US" sz="2000" dirty="0"/>
              <a:t>We used a high dimensional brain image data to automate the detection of PTSD and to extract the important brain regions.</a:t>
            </a:r>
          </a:p>
          <a:p>
            <a:pPr marL="457200" indent="-228600">
              <a:buFont typeface="Wingdings" panose="05000000000000000000" pitchFamily="2" charset="2"/>
              <a:buChar char="§"/>
            </a:pPr>
            <a:r>
              <a:rPr lang="en-US" sz="2000" dirty="0"/>
              <a:t>Since the aim is to detect, we aggregate the PCS and PTSD.</a:t>
            </a:r>
          </a:p>
          <a:p>
            <a:pPr marL="457200" indent="-228600">
              <a:buFont typeface="Wingdings" panose="05000000000000000000" pitchFamily="2" charset="2"/>
              <a:buChar char="§"/>
            </a:pPr>
            <a:r>
              <a:rPr lang="en-US" sz="2000" dirty="0"/>
              <a:t>For feature importance purposes, </a:t>
            </a:r>
            <a:r>
              <a:rPr lang="en-US" sz="2000" b="1" dirty="0"/>
              <a:t>random forest </a:t>
            </a:r>
            <a:r>
              <a:rPr lang="en-US" sz="2000" dirty="0"/>
              <a:t>and </a:t>
            </a:r>
            <a:r>
              <a:rPr lang="en-US" sz="2000" b="1" dirty="0"/>
              <a:t>lasso logistic </a:t>
            </a:r>
            <a:r>
              <a:rPr lang="en-US" sz="2000" dirty="0"/>
              <a:t>are employed.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4E5456-51A4-0953-766B-085CDF207BA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2000" dirty="0"/>
              <a:t>The </a:t>
            </a:r>
            <a:r>
              <a:rPr lang="en-US" sz="2000" b="1" dirty="0"/>
              <a:t>temporal</a:t>
            </a:r>
            <a:r>
              <a:rPr lang="en-US" sz="2000" dirty="0"/>
              <a:t> and the </a:t>
            </a:r>
            <a:r>
              <a:rPr lang="en-US" sz="2000" b="1" dirty="0"/>
              <a:t>frontal</a:t>
            </a:r>
            <a:r>
              <a:rPr lang="en-US" sz="2000" dirty="0"/>
              <a:t> lobes are found to be the most important features as well as </a:t>
            </a:r>
            <a:r>
              <a:rPr lang="en-US" sz="2000" b="1" dirty="0"/>
              <a:t>occipital</a:t>
            </a:r>
            <a:r>
              <a:rPr lang="en-US" sz="2000" dirty="0"/>
              <a:t>, </a:t>
            </a:r>
            <a:r>
              <a:rPr lang="en-US" sz="2000" b="1" dirty="0"/>
              <a:t>cingulum</a:t>
            </a:r>
            <a:r>
              <a:rPr lang="en-US" sz="2000" dirty="0"/>
              <a:t> and </a:t>
            </a:r>
            <a:r>
              <a:rPr lang="en-US" sz="2000" b="1" dirty="0"/>
              <a:t>lingual</a:t>
            </a:r>
            <a:r>
              <a:rPr lang="en-US" sz="2000" dirty="0"/>
              <a:t> which have been reported to have alterations in PTSD before (Yin et al. 2012; Zhang et al. 2016; Liu et al. 2015)</a:t>
            </a:r>
          </a:p>
          <a:p>
            <a:r>
              <a:rPr lang="en-US" dirty="0"/>
              <a:t>Lasso logistic has been selected as the final model with a </a:t>
            </a:r>
            <a:r>
              <a:rPr lang="en-US" b="1" dirty="0"/>
              <a:t>74%</a:t>
            </a:r>
            <a:r>
              <a:rPr lang="en-US" dirty="0"/>
              <a:t> test accuracy.</a:t>
            </a:r>
          </a:p>
          <a:p>
            <a:r>
              <a:rPr lang="en-US" dirty="0"/>
              <a:t>The model has the highest sensitivity which shows perfect detection of the positive cases.</a:t>
            </a:r>
          </a:p>
        </p:txBody>
      </p:sp>
    </p:spTree>
    <p:extLst>
      <p:ext uri="{BB962C8B-B14F-4D97-AF65-F5344CB8AC3E}">
        <p14:creationId xmlns:p14="http://schemas.microsoft.com/office/powerpoint/2010/main" val="125047191"/>
      </p:ext>
    </p:extLst>
  </p:cSld>
  <p:clrMapOvr>
    <a:masterClrMapping/>
  </p:clrMapOvr>
</p:sld>
</file>

<file path=ppt/theme/theme1.xml><?xml version="1.0" encoding="utf-8"?>
<a:theme xmlns:a="http://schemas.openxmlformats.org/drawingml/2006/main" name="CosineVTI">
  <a:themeElements>
    <a:clrScheme name="Custom 133">
      <a:dk1>
        <a:sysClr val="windowText" lastClr="000000"/>
      </a:dk1>
      <a:lt1>
        <a:sysClr val="window" lastClr="FFFFFF"/>
      </a:lt1>
      <a:dk2>
        <a:srgbClr val="2A2735"/>
      </a:dk2>
      <a:lt2>
        <a:srgbClr val="EEEEEE"/>
      </a:lt2>
      <a:accent1>
        <a:srgbClr val="1EBE9B"/>
      </a:accent1>
      <a:accent2>
        <a:srgbClr val="8F99BB"/>
      </a:accent2>
      <a:accent3>
        <a:srgbClr val="FD8686"/>
      </a:accent3>
      <a:accent4>
        <a:srgbClr val="A3A3C1"/>
      </a:accent4>
      <a:accent5>
        <a:srgbClr val="7162FE"/>
      </a:accent5>
      <a:accent6>
        <a:srgbClr val="E76445"/>
      </a:accent6>
      <a:hlink>
        <a:srgbClr val="EF08F7"/>
      </a:hlink>
      <a:folHlink>
        <a:srgbClr val="8477FE"/>
      </a:folHlink>
    </a:clrScheme>
    <a:fontScheme name="Custom 50">
      <a:majorFont>
        <a:latin typeface="Grandview"/>
        <a:ea typeface=""/>
        <a:cs typeface=""/>
      </a:majorFont>
      <a:minorFont>
        <a:latin typeface="Grandvie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sineVTI" id="{4F4449D5-5E9D-4D83-9E2A-939F9CF20276}" vid="{03166EA1-370F-4321-A61E-8851365B431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1244</TotalTime>
  <Words>803</Words>
  <Application>Microsoft Office PowerPoint</Application>
  <PresentationFormat>Widescreen</PresentationFormat>
  <Paragraphs>59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Aptos</vt:lpstr>
      <vt:lpstr>Arial</vt:lpstr>
      <vt:lpstr>Courier New</vt:lpstr>
      <vt:lpstr>Grandview</vt:lpstr>
      <vt:lpstr>Times New Roman</vt:lpstr>
      <vt:lpstr>Wingdings</vt:lpstr>
      <vt:lpstr>CosineVTI</vt:lpstr>
      <vt:lpstr>Understanding Mental Disorder Diagnosis for US Service Members</vt:lpstr>
      <vt:lpstr>PROJECT BACKGROUND</vt:lpstr>
      <vt:lpstr>DATASET BACKGROUND</vt:lpstr>
      <vt:lpstr>PROJECT PRIORITY</vt:lpstr>
      <vt:lpstr>Dataset Organization</vt:lpstr>
      <vt:lpstr>FEATURE IMPORTANCE</vt:lpstr>
      <vt:lpstr>FEATURE IMPORTANCE</vt:lpstr>
      <vt:lpstr>FINAL MODEL</vt:lpstr>
      <vt:lpstr>CONCLUSION</vt:lpstr>
      <vt:lpstr>References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Eyoel Berhane</dc:creator>
  <cp:lastModifiedBy>Yagmur Yavuz Ozdemir</cp:lastModifiedBy>
  <cp:revision>14</cp:revision>
  <dcterms:created xsi:type="dcterms:W3CDTF">2024-12-01T23:42:45Z</dcterms:created>
  <dcterms:modified xsi:type="dcterms:W3CDTF">2024-12-02T23:31:46Z</dcterms:modified>
</cp:coreProperties>
</file>

<file path=docProps/thumbnail.jpeg>
</file>